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1" r:id="rId2"/>
    <p:sldMasterId id="2147483735" r:id="rId3"/>
    <p:sldMasterId id="2147483764" r:id="rId4"/>
    <p:sldMasterId id="2147483776" r:id="rId5"/>
    <p:sldMasterId id="2147484167" r:id="rId6"/>
  </p:sldMasterIdLst>
  <p:notesMasterIdLst>
    <p:notesMasterId r:id="rId25"/>
  </p:notesMasterIdLst>
  <p:handoutMasterIdLst>
    <p:handoutMasterId r:id="rId26"/>
  </p:handoutMasterIdLst>
  <p:sldIdLst>
    <p:sldId id="318" r:id="rId7"/>
    <p:sldId id="319" r:id="rId8"/>
    <p:sldId id="320" r:id="rId9"/>
    <p:sldId id="321" r:id="rId10"/>
    <p:sldId id="322" r:id="rId11"/>
    <p:sldId id="324" r:id="rId12"/>
    <p:sldId id="327" r:id="rId13"/>
    <p:sldId id="328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9" r:id="rId23"/>
    <p:sldId id="340" r:id="rId2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DCE3E6"/>
    <a:srgbClr val="00B0F0"/>
    <a:srgbClr val="29C7FF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F694753-6C1D-4FF5-8CA8-8853914FFC5D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D452BBE-AD8D-49CB-B432-DFF879623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E86214B-366A-43DA-997B-1177B59FD2E3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C5F185B-32AD-458B-9C5B-287FE726D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87">
              <a:defRPr/>
            </a:pPr>
            <a:r>
              <a:rPr lang="en-US" dirty="0">
                <a:solidFill>
                  <a:prstClr val="black"/>
                </a:solidFill>
                <a:latin typeface="Trebuchet MS" pitchFamily="34" charset="0"/>
              </a:rPr>
              <a:t>Job security, make more money, five times the average worker, personal development to maximize your human potential. The dream – freedom.  Seven thousands baby boomers a day turn 65. working from home creates an opportunity for Plan B. </a:t>
            </a:r>
          </a:p>
          <a:p>
            <a:pPr defTabSz="899587">
              <a:defRPr/>
            </a:pPr>
            <a:endParaRPr lang="en-US" dirty="0">
              <a:solidFill>
                <a:prstClr val="black"/>
              </a:solidFill>
              <a:latin typeface="Trebuchet MS" pitchFamily="34" charset="0"/>
            </a:endParaRPr>
          </a:p>
          <a:p>
            <a:pPr defTabSz="899587">
              <a:defRPr/>
            </a:pPr>
            <a:r>
              <a:rPr lang="en-US" dirty="0">
                <a:solidFill>
                  <a:prstClr val="black"/>
                </a:solidFill>
                <a:latin typeface="Trebuchet MS" pitchFamily="34" charset="0"/>
              </a:rPr>
              <a:t>You can make it happen. It is not easy. It takes effort. And, in a sick way...it feels like pleasure. You have a impact on the community and economic growth. And, you become part of the solution.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EED8B-3858-452E-8315-8E445CFD3C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JF will introduce SR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9AD0F05-71E6-4790-8661-3121631AF5C3}" type="slidenum">
              <a:rPr lang="en-US" altLang="zh-TW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EED8B-3858-452E-8315-8E445CFD3C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3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4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32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4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15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6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9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68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2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0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32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5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82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13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36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868" y="1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001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867" y="3429001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1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1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59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11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6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13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77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13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0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55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15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8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92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23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4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5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02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08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05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5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2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69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9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86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41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4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0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60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4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2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0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0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07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5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56433"/>
            <a:ext cx="117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超連鎖事業的初衷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90637" y="1705574"/>
            <a:ext cx="6374719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Marcus Tai</a:t>
            </a:r>
          </a:p>
          <a:p>
            <a:pPr algn="ctr">
              <a:spcBef>
                <a:spcPct val="50000"/>
              </a:spcBef>
              <a:defRPr/>
            </a:pPr>
            <a:endParaRPr lang="en-US" sz="6600" b="1" dirty="0">
              <a:solidFill>
                <a:prstClr val="white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73" y="802765"/>
            <a:ext cx="11778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a typeface="Apple LiGothic" pitchFamily="2" charset="-120"/>
              </a:rPr>
              <a:t> The 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5449490"/>
            <a:ext cx="981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。</a:t>
            </a:r>
            <a:endParaRPr lang="en-US" altLang="zh-TW" sz="1000" dirty="0" smtClean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income levels mentioned in the following presentation are for illustration purposes only. They are not intended to represent the income of a typical Market Hong Kong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10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4718" y="5449490"/>
            <a:ext cx="981276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3412" y="2596243"/>
            <a:ext cx="76635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顧</a:t>
            </a:r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問經理</a:t>
            </a: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級</a:t>
            </a:r>
            <a:endParaRPr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3600" dirty="0" smtClean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Supervising Coordinator</a:t>
            </a:r>
            <a:endParaRPr lang="en-US" altLang="zh-TW" sz="3600" dirty="0">
              <a:solidFill>
                <a:prstClr val="white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47858" y="4084882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HK$57,500</a:t>
            </a:r>
            <a:endParaRPr lang="en-US" altLang="en-US" sz="28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HK$57,500 </a:t>
            </a: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 4 Commission weeks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b="19660"/>
          <a:stretch/>
        </p:blipFill>
        <p:spPr bwMode="auto">
          <a:xfrm>
            <a:off x="1574157" y="1254797"/>
            <a:ext cx="2943801" cy="376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usans\AppData\Local\Microsoft\Windows\Temporary Internet Files\Content.IE5\65AERVI6\MC91021588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5730" y="-228600"/>
            <a:ext cx="12771120" cy="750379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600" y="914401"/>
            <a:ext cx="466025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世界已變成</a:t>
            </a:r>
            <a:endParaRPr lang="en-US" sz="3600" b="1" dirty="0" smtClean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</a:t>
            </a:r>
            <a:r>
              <a:rPr lang="en-US" sz="3200" b="1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WORLD HAS GONE </a:t>
            </a:r>
            <a:endParaRPr lang="en-US" sz="20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860800" y="2133600"/>
            <a:ext cx="3048000" cy="914400"/>
          </a:xfrm>
          <a:prstGeom prst="snip2Diag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數碼化</a:t>
            </a:r>
            <a:endParaRPr lang="zh-TW" altLang="en-US" sz="4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147455"/>
            <a:ext cx="3840000" cy="914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HK" altLang="en-US" sz="7200" b="1" dirty="0">
                <a:solidFill>
                  <a:schemeClr val="bg1"/>
                </a:solidFill>
              </a:rPr>
              <a:t>趨勢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04850" y="4038600"/>
            <a:ext cx="10972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Tx/>
              <a:buChar char="-"/>
            </a:pPr>
            <a:r>
              <a:rPr lang="en-US" altLang="zh-TW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 </a:t>
            </a:r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創業的人數前所未有的多</a:t>
            </a: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- </a:t>
            </a:r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出生於嬰兒潮（出生率急升的時期）的人尋找另一個事業機會</a:t>
            </a: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- </a:t>
            </a:r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人們有更大自由，並有更多需要</a:t>
            </a:r>
            <a:endParaRPr lang="en-US" altLang="zh-TW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algn="l">
              <a:buFontTx/>
              <a:buChar char="-"/>
            </a:pPr>
            <a:r>
              <a:rPr lang="zh-HK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 地舖、樓上舖天價租金</a:t>
            </a:r>
            <a:endParaRPr lang="en-US" altLang="zh-TW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algn="l">
              <a:buFontTx/>
              <a:buChar char="-"/>
            </a:pPr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 中國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的網購網站「淘寶網」，創下去年</a:t>
            </a: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11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月</a:t>
            </a:r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11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日「光棍節」</a:t>
            </a:r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購</a:t>
            </a:r>
            <a:endParaRPr lang="en-US" altLang="zh-TW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algn="l"/>
            <a:r>
              <a:rPr lang="en-US" altLang="zh-TW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 </a:t>
            </a: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 </a:t>
            </a:r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物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折扣日營業額突破美金</a:t>
            </a: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120</a:t>
            </a:r>
            <a:r>
              <a:rPr lang="zh-TW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億元</a:t>
            </a:r>
            <a:endParaRPr lang="en-US" altLang="zh-TW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algn="l">
              <a:buFontTx/>
              <a:buChar char="-"/>
            </a:pPr>
            <a:endParaRPr lang="en-US" altLang="zh-TW" sz="19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8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Fotolia_48366326_Subscription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5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971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-1620837" y="2590800"/>
            <a:ext cx="8229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106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212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32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426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HK" kern="0" dirty="0" smtClean="0">
                <a:solidFill>
                  <a:srgbClr val="000000"/>
                </a:solidFill>
                <a:latin typeface="Arial"/>
              </a:rPr>
              <a:t>                      </a:t>
            </a:r>
            <a:r>
              <a:rPr lang="zh-HK" altLang="en-US" b="1" kern="0" dirty="0" smtClean="0">
                <a:solidFill>
                  <a:prstClr val="white"/>
                </a:solidFill>
                <a:latin typeface="Arial"/>
              </a:rPr>
              <a:t>工作</a:t>
            </a:r>
            <a:r>
              <a:rPr lang="en-US" altLang="zh-HK" b="1" kern="0" dirty="0" smtClean="0">
                <a:solidFill>
                  <a:prstClr val="white"/>
                </a:solidFill>
                <a:latin typeface="Arial"/>
              </a:rPr>
              <a:t/>
            </a:r>
            <a:br>
              <a:rPr lang="en-US" altLang="zh-HK" b="1" kern="0" dirty="0" smtClean="0">
                <a:solidFill>
                  <a:prstClr val="white"/>
                </a:solidFill>
                <a:latin typeface="Arial"/>
              </a:rPr>
            </a:br>
            <a:r>
              <a:rPr lang="en-US" altLang="zh-HK" b="1" kern="0" dirty="0" smtClean="0">
                <a:solidFill>
                  <a:prstClr val="white"/>
                </a:solidFill>
                <a:latin typeface="Arial"/>
              </a:rPr>
              <a:t>              </a:t>
            </a:r>
            <a:r>
              <a:rPr lang="zh-HK" altLang="en-US" b="1" kern="0" dirty="0" smtClean="0">
                <a:solidFill>
                  <a:prstClr val="white"/>
                </a:solidFill>
                <a:latin typeface="Arial"/>
              </a:rPr>
              <a:t>消費        賺錢</a:t>
            </a:r>
          </a:p>
        </p:txBody>
      </p:sp>
      <p:sp>
        <p:nvSpPr>
          <p:cNvPr id="5" name="弧形箭號 (左彎) 4"/>
          <p:cNvSpPr/>
          <p:nvPr/>
        </p:nvSpPr>
        <p:spPr>
          <a:xfrm rot="20842796">
            <a:off x="4127376" y="2865630"/>
            <a:ext cx="1736045" cy="1341053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F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91421" tIns="45711" rIns="91421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HK" altLang="en-US" sz="16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迴轉箭號 5"/>
          <p:cNvSpPr/>
          <p:nvPr/>
        </p:nvSpPr>
        <p:spPr>
          <a:xfrm>
            <a:off x="1204913" y="1700213"/>
            <a:ext cx="1692275" cy="1841500"/>
          </a:xfrm>
          <a:prstGeom prst="uturnArrow">
            <a:avLst>
              <a:gd name="adj1" fmla="val 22651"/>
              <a:gd name="adj2" fmla="val 25000"/>
              <a:gd name="adj3" fmla="val 25000"/>
              <a:gd name="adj4" fmla="val 41205"/>
              <a:gd name="adj5" fmla="val 75000"/>
            </a:avLst>
          </a:prstGeom>
          <a:solidFill>
            <a:srgbClr val="FFC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91421" tIns="45711" rIns="91421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HK" altLang="en-US" sz="16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向左箭號 6"/>
          <p:cNvSpPr/>
          <p:nvPr/>
        </p:nvSpPr>
        <p:spPr>
          <a:xfrm>
            <a:off x="2044700" y="3709988"/>
            <a:ext cx="719138" cy="287337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91421" tIns="45711" rIns="91421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HK" altLang="en-US" sz="1600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636713"/>
            <a:ext cx="4462463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5400" b="1" dirty="0" smtClean="0">
                <a:solidFill>
                  <a:schemeClr val="bg1"/>
                </a:solidFill>
              </a:rPr>
              <a:t>45</a:t>
            </a:r>
            <a:r>
              <a:rPr lang="zh-HK" altLang="en-US" sz="5400" b="1" dirty="0" smtClean="0">
                <a:solidFill>
                  <a:schemeClr val="bg1"/>
                </a:solidFill>
              </a:rPr>
              <a:t>年</a:t>
            </a:r>
            <a:r>
              <a:rPr lang="zh-HK" altLang="en-US" sz="5400" b="1" dirty="0">
                <a:solidFill>
                  <a:schemeClr val="bg1"/>
                </a:solidFill>
              </a:rPr>
              <a:t>工作</a:t>
            </a:r>
            <a:r>
              <a:rPr lang="zh-HK" altLang="en-US" sz="5400" b="1" dirty="0" smtClean="0">
                <a:solidFill>
                  <a:schemeClr val="bg1"/>
                </a:solidFill>
              </a:rPr>
              <a:t>計劃      </a:t>
            </a:r>
            <a:r>
              <a:rPr lang="en-US" altLang="zh-HK" sz="5400" b="1" dirty="0" smtClean="0">
                <a:solidFill>
                  <a:schemeClr val="bg1"/>
                </a:solidFill>
              </a:rPr>
              <a:t>vs     2-3</a:t>
            </a:r>
            <a:r>
              <a:rPr lang="zh-HK" altLang="en-US" sz="5400" b="1" dirty="0">
                <a:solidFill>
                  <a:schemeClr val="bg1"/>
                </a:solidFill>
              </a:rPr>
              <a:t>年計劃</a:t>
            </a:r>
          </a:p>
        </p:txBody>
      </p:sp>
      <p:sp>
        <p:nvSpPr>
          <p:cNvPr id="10" name="標題 7"/>
          <p:cNvSpPr txBox="1">
            <a:spLocks/>
          </p:cNvSpPr>
          <p:nvPr/>
        </p:nvSpPr>
        <p:spPr>
          <a:xfrm>
            <a:off x="707785" y="5105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5400" b="1" dirty="0" smtClean="0">
                <a:solidFill>
                  <a:prstClr val="white"/>
                </a:solidFill>
              </a:rPr>
              <a:t>   永</a:t>
            </a:r>
            <a:r>
              <a:rPr lang="zh-HK" altLang="en-US" sz="5400" b="1" dirty="0">
                <a:solidFill>
                  <a:prstClr val="white"/>
                </a:solidFill>
              </a:rPr>
              <a:t>續</a:t>
            </a:r>
            <a:r>
              <a:rPr lang="zh-HK" altLang="en-US" sz="5400" b="1" dirty="0" smtClean="0">
                <a:solidFill>
                  <a:prstClr val="white"/>
                </a:solidFill>
              </a:rPr>
              <a:t>消費              </a:t>
            </a:r>
            <a:r>
              <a:rPr lang="en-US" altLang="zh-HK" sz="5400" b="1" dirty="0" smtClean="0">
                <a:solidFill>
                  <a:prstClr val="white"/>
                </a:solidFill>
              </a:rPr>
              <a:t>vs      </a:t>
            </a:r>
            <a:r>
              <a:rPr lang="zh-HK" altLang="en-US" sz="5400" b="1" dirty="0">
                <a:solidFill>
                  <a:prstClr val="white"/>
                </a:solidFill>
              </a:rPr>
              <a:t>永續收入</a:t>
            </a:r>
          </a:p>
        </p:txBody>
      </p:sp>
    </p:spTree>
    <p:extLst>
      <p:ext uri="{BB962C8B-B14F-4D97-AF65-F5344CB8AC3E}">
        <p14:creationId xmlns:p14="http://schemas.microsoft.com/office/powerpoint/2010/main" val="3709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3199" y="2286000"/>
            <a:ext cx="247641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143001"/>
            <a:ext cx="1625600" cy="122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38354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cashback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2041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SHOP.COM</a:t>
            </a:r>
          </a:p>
        </p:txBody>
      </p:sp>
      <p:pic>
        <p:nvPicPr>
          <p:cNvPr id="4" name="Picture 3" descr="Slide79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395200" cy="6972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844800"/>
            <a:ext cx="1727200" cy="1333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64800" y="5524034"/>
            <a:ext cx="1727200" cy="1333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40300"/>
            <a:ext cx="1591733" cy="2065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6400" y="3822700"/>
            <a:ext cx="1388533" cy="162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962" y="1261210"/>
            <a:ext cx="4437882" cy="1015663"/>
          </a:xfrm>
          <a:prstGeom prst="rect">
            <a:avLst/>
          </a:prstGeom>
          <a:noFill/>
          <a:scene3d>
            <a:camera prst="orthographicFront">
              <a:rot lat="0" lon="0" rev="201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轉換支出成為收入</a:t>
            </a:r>
            <a:endParaRPr lang="en-US" altLang="zh-HK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 algn="ctr"/>
            <a:r>
              <a:rPr lang="en-US" altLang="zh-HK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Converting Spending Into Earning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21333" y="6007101"/>
            <a:ext cx="609600" cy="585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3067" y="2362201"/>
            <a:ext cx="609600" cy="5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94"/>
            <a:ext cx="9334500" cy="6800056"/>
          </a:xfrm>
        </p:spPr>
      </p:pic>
      <p:sp>
        <p:nvSpPr>
          <p:cNvPr id="6" name="文字方塊 5"/>
          <p:cNvSpPr txBox="1"/>
          <p:nvPr/>
        </p:nvSpPr>
        <p:spPr>
          <a:xfrm>
            <a:off x="3771900" y="4528066"/>
            <a:ext cx="16002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4472C4">
                    <a:lumMod val="75000"/>
                  </a:srgbClr>
                </a:solidFill>
              </a:rPr>
              <a:t>57500</a:t>
            </a:r>
            <a:endParaRPr lang="zh-HK" altLang="en-US" sz="20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62100" y="4318516"/>
            <a:ext cx="647700" cy="3231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HK" altLang="en-US" sz="1400" b="1" dirty="0" smtClean="0">
                <a:solidFill>
                  <a:srgbClr val="4472C4">
                    <a:lumMod val="75000"/>
                  </a:srgbClr>
                </a:solidFill>
              </a:rPr>
              <a:t>  </a:t>
            </a:r>
            <a:r>
              <a:rPr lang="zh-HK" altLang="en-US" sz="1500" b="1" dirty="0" smtClean="0">
                <a:solidFill>
                  <a:srgbClr val="4472C4">
                    <a:lumMod val="75000"/>
                  </a:srgbClr>
                </a:solidFill>
              </a:rPr>
              <a:t>顧問</a:t>
            </a:r>
            <a:endParaRPr lang="zh-HK" altLang="en-US" sz="15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sz="7200" kern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itchFamily="49" charset="-120"/>
                <a:ea typeface="華康儷中黑" pitchFamily="49" charset="-120"/>
              </a:rPr>
              <a:t>夢想，使命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1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內容版面配置區 2"/>
          <p:cNvSpPr>
            <a:spLocks noGrp="1"/>
          </p:cNvSpPr>
          <p:nvPr>
            <p:ph type="title"/>
          </p:nvPr>
        </p:nvSpPr>
        <p:spPr>
          <a:xfrm>
            <a:off x="694805" y="2267411"/>
            <a:ext cx="11232405" cy="2276208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zh-HK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HK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你擁有一</a:t>
            </a:r>
            <a:r>
              <a:rPr lang="zh-HK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個宏偉的夢想，</a:t>
            </a:r>
            <a:endParaRPr lang="en-US" altLang="zh-HK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Tx/>
              <a:buNone/>
            </a:pPr>
            <a:r>
              <a:rPr lang="zh-HK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你就可以吸引無數</a:t>
            </a:r>
            <a:r>
              <a:rPr lang="zh-HK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個也有夢想的</a:t>
            </a:r>
            <a:r>
              <a:rPr lang="zh-HK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HK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，來一起努力，一起實現夢想</a:t>
            </a:r>
            <a:r>
              <a:rPr lang="zh-HK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4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229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14350" y="60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HK" altLang="en-US" sz="6000" dirty="0">
                <a:solidFill>
                  <a:schemeClr val="bg1"/>
                </a:solidFill>
              </a:rPr>
              <a:t>這</a:t>
            </a:r>
            <a:r>
              <a:rPr lang="zh-HK" altLang="en-US" sz="6000">
                <a:solidFill>
                  <a:schemeClr val="bg1"/>
                </a:solidFill>
              </a:rPr>
              <a:t>一切</a:t>
            </a:r>
            <a:r>
              <a:rPr lang="zh-HK" altLang="en-US" sz="6000" smtClean="0">
                <a:solidFill>
                  <a:schemeClr val="bg1"/>
                </a:solidFill>
              </a:rPr>
              <a:t>源於</a:t>
            </a:r>
            <a:endParaRPr lang="zh-HK" altLang="en-US" sz="6000" dirty="0">
              <a:solidFill>
                <a:schemeClr val="bg1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296194"/>
            <a:ext cx="7015692" cy="5261769"/>
          </a:xfrm>
        </p:spPr>
      </p:pic>
    </p:spTree>
    <p:extLst>
      <p:ext uri="{BB962C8B-B14F-4D97-AF65-F5344CB8AC3E}">
        <p14:creationId xmlns:p14="http://schemas.microsoft.com/office/powerpoint/2010/main" val="17932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41350" y="609600"/>
            <a:ext cx="10515600" cy="1819275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HK" altLang="en-US" sz="8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zh-HK" altLang="en-US" sz="8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在於</a:t>
            </a:r>
            <a:endParaRPr lang="zh-HK" altLang="en-US" sz="8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31850" y="3332163"/>
            <a:ext cx="10515600" cy="1500187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HK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歸零學習，身到，心到</a:t>
            </a:r>
          </a:p>
        </p:txBody>
      </p:sp>
    </p:spTree>
    <p:extLst>
      <p:ext uri="{BB962C8B-B14F-4D97-AF65-F5344CB8AC3E}">
        <p14:creationId xmlns:p14="http://schemas.microsoft.com/office/powerpoint/2010/main" val="39390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94"/>
            <a:ext cx="9334500" cy="6800056"/>
          </a:xfrm>
        </p:spPr>
      </p:pic>
      <p:sp>
        <p:nvSpPr>
          <p:cNvPr id="6" name="文字方塊 5"/>
          <p:cNvSpPr txBox="1"/>
          <p:nvPr/>
        </p:nvSpPr>
        <p:spPr>
          <a:xfrm>
            <a:off x="3771900" y="4528066"/>
            <a:ext cx="16002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4472C4">
                    <a:lumMod val="75000"/>
                  </a:srgbClr>
                </a:solidFill>
              </a:rPr>
              <a:t>57500</a:t>
            </a:r>
            <a:endParaRPr lang="zh-HK" altLang="en-US" sz="20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62100" y="4318516"/>
            <a:ext cx="647700" cy="3231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HK" altLang="en-US" sz="1400" b="1" dirty="0" smtClean="0">
                <a:solidFill>
                  <a:srgbClr val="4472C4">
                    <a:lumMod val="75000"/>
                  </a:srgbClr>
                </a:solidFill>
              </a:rPr>
              <a:t>  </a:t>
            </a:r>
            <a:r>
              <a:rPr lang="zh-HK" altLang="en-US" sz="1500" b="1" dirty="0" smtClean="0">
                <a:solidFill>
                  <a:srgbClr val="4472C4">
                    <a:lumMod val="75000"/>
                  </a:srgbClr>
                </a:solidFill>
              </a:rPr>
              <a:t>顧問</a:t>
            </a:r>
            <a:endParaRPr lang="zh-HK" altLang="en-US" sz="15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7700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7700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784" y="1565275"/>
            <a:ext cx="10972800" cy="1143000"/>
          </a:xfrm>
          <a:solidFill>
            <a:schemeClr val="tx1">
              <a:alpha val="68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8000" dirty="0" smtClean="0">
                <a:solidFill>
                  <a:srgbClr val="FFFF00"/>
                </a:solidFill>
              </a:rPr>
              <a:t>等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94784" y="2708276"/>
            <a:ext cx="10972800" cy="3181886"/>
          </a:xfrm>
          <a:solidFill>
            <a:schemeClr val="tx1">
              <a:alpha val="68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FFFF00"/>
                </a:solidFill>
              </a:rPr>
              <a:t>等放工、等週未、等放假、等退休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FFFF00"/>
                </a:solidFill>
              </a:rPr>
              <a:t>等轉好工、等揾到好老公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FFFF00"/>
                </a:solidFill>
              </a:rPr>
              <a:t>等成功、等發達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TW" altLang="en-US" sz="4000" b="1" dirty="0" smtClean="0">
                <a:solidFill>
                  <a:srgbClr val="FFFF00"/>
                </a:solidFill>
              </a:rPr>
              <a:t>等變得更好</a:t>
            </a:r>
          </a:p>
          <a:p>
            <a:pPr eaLnBrk="1" hangingPunct="1">
              <a:defRPr/>
            </a:pPr>
            <a:endParaRPr lang="en-US" altLang="zh-TW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3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7577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24000" y="1615044"/>
            <a:ext cx="9144000" cy="3209369"/>
          </a:xfrm>
          <a:solidFill>
            <a:schemeClr val="tx1">
              <a:alpha val="58000"/>
            </a:schemeClr>
          </a:solidFill>
        </p:spPr>
        <p:txBody>
          <a:bodyPr>
            <a:normAutofit fontScale="90000"/>
          </a:bodyPr>
          <a:lstStyle/>
          <a:p>
            <a:r>
              <a:rPr lang="zh-HK" altLang="en-US" sz="8000" dirty="0">
                <a:solidFill>
                  <a:schemeClr val="bg1"/>
                </a:solidFill>
              </a:rPr>
              <a:t>為</a:t>
            </a:r>
            <a:r>
              <a:rPr lang="zh-HK" altLang="en-US" sz="8000" dirty="0" smtClean="0">
                <a:solidFill>
                  <a:schemeClr val="bg1"/>
                </a:solidFill>
              </a:rPr>
              <a:t>甚麼 </a:t>
            </a:r>
            <a:r>
              <a:rPr lang="en-US" altLang="zh-HK" sz="8000" dirty="0" smtClean="0">
                <a:solidFill>
                  <a:schemeClr val="bg1"/>
                </a:solidFill>
              </a:rPr>
              <a:t>?</a:t>
            </a:r>
            <a:r>
              <a:rPr lang="en-US" altLang="zh-HK" dirty="0" smtClean="0">
                <a:solidFill>
                  <a:schemeClr val="bg1"/>
                </a:solidFill>
              </a:rPr>
              <a:t/>
            </a:r>
            <a:br>
              <a:rPr lang="en-US" altLang="zh-HK" dirty="0" smtClean="0">
                <a:solidFill>
                  <a:schemeClr val="bg1"/>
                </a:solidFill>
              </a:rPr>
            </a:br>
            <a:r>
              <a:rPr lang="en-US" altLang="zh-HK" dirty="0" smtClean="0">
                <a:solidFill>
                  <a:schemeClr val="bg1"/>
                </a:solidFill>
              </a:rPr>
              <a:t/>
            </a:r>
            <a:br>
              <a:rPr lang="en-US" altLang="zh-HK" dirty="0" smtClean="0">
                <a:solidFill>
                  <a:schemeClr val="bg1"/>
                </a:solidFill>
              </a:rPr>
            </a:br>
            <a:r>
              <a:rPr lang="en-US" altLang="zh-HK" sz="8900" dirty="0" smtClean="0">
                <a:solidFill>
                  <a:schemeClr val="bg1"/>
                </a:solidFill>
              </a:rPr>
              <a:t>WHY ?</a:t>
            </a:r>
            <a:endParaRPr lang="zh-HK" altLang="en-US" sz="8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HK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70" y="414439"/>
            <a:ext cx="8314688" cy="59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zh-HK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富爸爸，窮爸爸</a:t>
            </a:r>
            <a:r>
              <a:rPr lang="zh-HK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zh-HK" altLang="en-US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富小孩！</a:t>
            </a:r>
          </a:p>
        </p:txBody>
      </p:sp>
    </p:spTree>
    <p:extLst>
      <p:ext uri="{BB962C8B-B14F-4D97-AF65-F5344CB8AC3E}">
        <p14:creationId xmlns:p14="http://schemas.microsoft.com/office/powerpoint/2010/main" val="13188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3350"/>
            <a:ext cx="8769350" cy="65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545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166812"/>
            <a:ext cx="3872485" cy="55006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74" y="1147761"/>
            <a:ext cx="3916776" cy="548163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-34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HK" altLang="en-US" sz="8000" b="1" dirty="0">
                <a:solidFill>
                  <a:schemeClr val="bg1"/>
                </a:solidFill>
              </a:rPr>
              <a:t>財</a:t>
            </a:r>
            <a:r>
              <a:rPr lang="zh-HK" altLang="en-US" sz="8000" b="1" dirty="0" smtClean="0">
                <a:solidFill>
                  <a:schemeClr val="bg1"/>
                </a:solidFill>
              </a:rPr>
              <a:t>商 </a:t>
            </a:r>
            <a:r>
              <a:rPr lang="en-US" altLang="zh-HK" sz="8000" b="1" dirty="0" smtClean="0">
                <a:solidFill>
                  <a:schemeClr val="bg1"/>
                </a:solidFill>
              </a:rPr>
              <a:t>Wealth Quotient</a:t>
            </a:r>
            <a:endParaRPr lang="zh-HK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521</Words>
  <Application>Microsoft Office PowerPoint</Application>
  <PresentationFormat>Custom</PresentationFormat>
  <Paragraphs>52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Custom Design</vt:lpstr>
      <vt:lpstr>1_Custom Design</vt:lpstr>
      <vt:lpstr>2_Custom Design</vt:lpstr>
      <vt:lpstr>3_Office Theme</vt:lpstr>
      <vt:lpstr>4_Office Theme</vt:lpstr>
      <vt:lpstr>29_Office Theme</vt:lpstr>
      <vt:lpstr>PowerPoint Presentation</vt:lpstr>
      <vt:lpstr>PowerPoint Presentation</vt:lpstr>
      <vt:lpstr>等</vt:lpstr>
      <vt:lpstr>為甚麼 ?  WHY ?</vt:lpstr>
      <vt:lpstr>PowerPoint Presentation</vt:lpstr>
      <vt:lpstr>富爸爸，窮爸爸？ </vt:lpstr>
      <vt:lpstr>PowerPoint Presentation</vt:lpstr>
      <vt:lpstr>PowerPoint Presentation</vt:lpstr>
      <vt:lpstr>財商 Wealth Quotient</vt:lpstr>
      <vt:lpstr>趨勢</vt:lpstr>
      <vt:lpstr>PowerPoint Presentation</vt:lpstr>
      <vt:lpstr>45年工作計劃      vs     2-3年計劃</vt:lpstr>
      <vt:lpstr>PowerPoint Presentation</vt:lpstr>
      <vt:lpstr>PowerPoint Presentation</vt:lpstr>
      <vt:lpstr>夢想，使命</vt:lpstr>
      <vt:lpstr>當你擁有一個宏偉的夢想， 你就可以吸引無數個也有夢想的人，來一起努力，一起實現夢想。</vt:lpstr>
      <vt:lpstr>這一切源於</vt:lpstr>
      <vt:lpstr>重點在於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Chung</dc:creator>
  <cp:lastModifiedBy>Chelsie Lee</cp:lastModifiedBy>
  <cp:revision>90</cp:revision>
  <cp:lastPrinted>2017-10-27T06:26:50Z</cp:lastPrinted>
  <dcterms:created xsi:type="dcterms:W3CDTF">2017-10-23T09:29:36Z</dcterms:created>
  <dcterms:modified xsi:type="dcterms:W3CDTF">2017-11-08T06:24:35Z</dcterms:modified>
</cp:coreProperties>
</file>